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5" r:id="rId6"/>
    <p:sldId id="261" r:id="rId7"/>
    <p:sldId id="262" r:id="rId8"/>
    <p:sldId id="263" r:id="rId9"/>
    <p:sldId id="264" r:id="rId10"/>
    <p:sldId id="268" r:id="rId11"/>
    <p:sldId id="267"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varScale="1">
        <p:scale>
          <a:sx n="70" d="100"/>
          <a:sy n="70" d="100"/>
        </p:scale>
        <p:origin x="13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33075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111081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152232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175616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210467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65221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147808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332779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275430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259057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AA384B-BCD3-4214-89F6-3502055C36B1}" type="datetimeFigureOut">
              <a:rPr lang="es-CO" smtClean="0"/>
              <a:t>22/06/2018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F051399-24B7-46B4-A054-4E8E36325A1D}" type="slidenum">
              <a:rPr lang="es-CO" smtClean="0"/>
              <a:t>‹Nº›</a:t>
            </a:fld>
            <a:endParaRPr lang="es-CO"/>
          </a:p>
        </p:txBody>
      </p:sp>
    </p:spTree>
    <p:extLst>
      <p:ext uri="{BB962C8B-B14F-4D97-AF65-F5344CB8AC3E}">
        <p14:creationId xmlns:p14="http://schemas.microsoft.com/office/powerpoint/2010/main" val="27111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A384B-BCD3-4214-89F6-3502055C36B1}" type="datetimeFigureOut">
              <a:rPr lang="es-CO" smtClean="0"/>
              <a:t>22/06/2018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51399-24B7-46B4-A054-4E8E36325A1D}" type="slidenum">
              <a:rPr lang="es-CO" smtClean="0"/>
              <a:t>‹Nº›</a:t>
            </a:fld>
            <a:endParaRPr lang="es-CO"/>
          </a:p>
        </p:txBody>
      </p:sp>
    </p:spTree>
    <p:extLst>
      <p:ext uri="{BB962C8B-B14F-4D97-AF65-F5344CB8AC3E}">
        <p14:creationId xmlns:p14="http://schemas.microsoft.com/office/powerpoint/2010/main" val="413103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ostob%C3%B3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postobon.com/" TargetMode="External"/><Relationship Id="rId4" Type="http://schemas.openxmlformats.org/officeDocument/2006/relationships/hyperlink" Target="https://prezi.com/90q4hwiyvlaq/breve-resena-historica-de-postob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46"/>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rectangular redondeada"/>
          <p:cNvSpPr/>
          <p:nvPr/>
        </p:nvSpPr>
        <p:spPr>
          <a:xfrm>
            <a:off x="3563888" y="302474"/>
            <a:ext cx="2088232"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b="1" dirty="0" err="1" smtClean="0"/>
              <a:t>lOCATION</a:t>
            </a:r>
            <a:r>
              <a:rPr lang="es-CO" b="1" dirty="0" smtClean="0"/>
              <a:t> </a:t>
            </a:r>
            <a:r>
              <a:rPr lang="es-CO" dirty="0" smtClean="0"/>
              <a:t> </a:t>
            </a:r>
            <a:endParaRPr lang="es-CO" dirty="0"/>
          </a:p>
        </p:txBody>
      </p:sp>
      <p:sp>
        <p:nvSpPr>
          <p:cNvPr id="4" name="3 Rectángulo redondeado"/>
          <p:cNvSpPr/>
          <p:nvPr/>
        </p:nvSpPr>
        <p:spPr>
          <a:xfrm>
            <a:off x="3563888" y="908720"/>
            <a:ext cx="2088232" cy="1368152"/>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Is location in different cities of Colombia and San Andres Islands and Providence.</a:t>
            </a:r>
            <a:endParaRPr lang="es-CO" dirty="0"/>
          </a:p>
        </p:txBody>
      </p:sp>
      <p:sp>
        <p:nvSpPr>
          <p:cNvPr id="8" name="7 Llamada rectangular redondeada"/>
          <p:cNvSpPr/>
          <p:nvPr/>
        </p:nvSpPr>
        <p:spPr>
          <a:xfrm>
            <a:off x="6156176" y="728700"/>
            <a:ext cx="2088232"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b="1" dirty="0" smtClean="0"/>
              <a:t>Workforce     </a:t>
            </a:r>
            <a:r>
              <a:rPr lang="es-CO" dirty="0" smtClean="0"/>
              <a:t> </a:t>
            </a:r>
            <a:endParaRPr lang="es-CO" dirty="0"/>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503" y="4005064"/>
            <a:ext cx="23225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313" y="4620425"/>
            <a:ext cx="22256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redondeado"/>
          <p:cNvSpPr/>
          <p:nvPr/>
        </p:nvSpPr>
        <p:spPr>
          <a:xfrm>
            <a:off x="6156176" y="1268760"/>
            <a:ext cx="2088232" cy="1368152"/>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11.122 people, of which 67% are distributors and the 33% are contractors. </a:t>
            </a:r>
            <a:endParaRPr lang="es-CO" dirty="0"/>
          </a:p>
        </p:txBody>
      </p:sp>
      <p:sp>
        <p:nvSpPr>
          <p:cNvPr id="24" name="23 Rectángulo redondeado"/>
          <p:cNvSpPr/>
          <p:nvPr/>
        </p:nvSpPr>
        <p:spPr>
          <a:xfrm>
            <a:off x="4608004" y="4641889"/>
            <a:ext cx="2088232" cy="731327"/>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t>N</a:t>
            </a:r>
            <a:r>
              <a:rPr lang="es-CO" dirty="0" smtClean="0"/>
              <a:t>on-</a:t>
            </a:r>
            <a:r>
              <a:rPr lang="es-CO" dirty="0" err="1" smtClean="0"/>
              <a:t>alcoholic</a:t>
            </a:r>
            <a:r>
              <a:rPr lang="es-CO" dirty="0" smtClean="0"/>
              <a:t> beverages</a:t>
            </a:r>
            <a:endParaRPr lang="es-CO" dirty="0"/>
          </a:p>
        </p:txBody>
      </p:sp>
      <p:sp>
        <p:nvSpPr>
          <p:cNvPr id="25" name="24 Rectángulo redondeado"/>
          <p:cNvSpPr/>
          <p:nvPr/>
        </p:nvSpPr>
        <p:spPr>
          <a:xfrm>
            <a:off x="6856268" y="5249075"/>
            <a:ext cx="2088232" cy="556189"/>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t>Carlos Ardila Lülle</a:t>
            </a:r>
          </a:p>
        </p:txBody>
      </p:sp>
      <p:sp>
        <p:nvSpPr>
          <p:cNvPr id="27" name="26 Llamada rectangular redondeada"/>
          <p:cNvSpPr/>
          <p:nvPr/>
        </p:nvSpPr>
        <p:spPr>
          <a:xfrm>
            <a:off x="2126106" y="2655671"/>
            <a:ext cx="2088232"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b="1" dirty="0" smtClean="0"/>
              <a:t>Head Office  </a:t>
            </a:r>
            <a:r>
              <a:rPr lang="es-CO" dirty="0" smtClean="0"/>
              <a:t> </a:t>
            </a:r>
            <a:endParaRPr lang="es-CO" dirty="0"/>
          </a:p>
        </p:txBody>
      </p:sp>
      <p:sp>
        <p:nvSpPr>
          <p:cNvPr id="33" name="32 Rectángulo redondeado"/>
          <p:cNvSpPr/>
          <p:nvPr/>
        </p:nvSpPr>
        <p:spPr>
          <a:xfrm>
            <a:off x="2126106" y="3284984"/>
            <a:ext cx="2088232" cy="891716"/>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Is in Bogotá, but it comes from Medellín. </a:t>
            </a:r>
            <a:endParaRPr lang="es-CO" dirty="0"/>
          </a:p>
        </p:txBody>
      </p:sp>
      <p:sp>
        <p:nvSpPr>
          <p:cNvPr id="34" name="33 Rectángulo"/>
          <p:cNvSpPr/>
          <p:nvPr/>
        </p:nvSpPr>
        <p:spPr>
          <a:xfrm>
            <a:off x="-326414" y="5745450"/>
            <a:ext cx="3170222" cy="707886"/>
          </a:xfrm>
          <a:prstGeom prst="rect">
            <a:avLst/>
          </a:prstGeom>
          <a:noFill/>
        </p:spPr>
        <p:txBody>
          <a:bodyPr wrap="square" lIns="91440" tIns="45720" rIns="91440" bIns="45720">
            <a:spAutoFit/>
          </a:bodyPr>
          <a:lstStyle/>
          <a:p>
            <a:pPr algn="ct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Presentation</a:t>
            </a:r>
            <a:r>
              <a:rPr lang="es-E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40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3138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Proceso alternativo"/>
          <p:cNvSpPr/>
          <p:nvPr/>
        </p:nvSpPr>
        <p:spPr>
          <a:xfrm>
            <a:off x="3851920" y="607845"/>
            <a:ext cx="3600400" cy="1164972"/>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851920" y="774511"/>
            <a:ext cx="3600400" cy="646331"/>
          </a:xfrm>
          <a:prstGeom prst="rect">
            <a:avLst/>
          </a:prstGeom>
          <a:noFill/>
        </p:spPr>
        <p:txBody>
          <a:bodyPr wrap="square" lIns="91440" tIns="45720" rIns="91440" bIns="45720">
            <a:spAutoFit/>
          </a:bodyPr>
          <a:lstStyle/>
          <a:p>
            <a:pPr algn="ct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THANKS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Proceso alternativo"/>
          <p:cNvSpPr/>
          <p:nvPr/>
        </p:nvSpPr>
        <p:spPr>
          <a:xfrm>
            <a:off x="3851920" y="4040946"/>
            <a:ext cx="5112568" cy="2628414"/>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We thank SENA in the first place for giving us the opportunity to carry out this work for the strengthening of the administrative processes of the company POSTOBON SA, we also want to thank the information that could be obtained from the research pages and that served us for the explanation of this didactic primer, this information was used to efficiently and effectively elaborate the didactic primer, however, at the end there is the reference (links) of the pages where the information was used, respecting the author's rights.</a:t>
            </a:r>
            <a:endParaRPr lang="es-CO"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5019055"/>
            <a:ext cx="22860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7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Proceso alternativo"/>
          <p:cNvSpPr/>
          <p:nvPr/>
        </p:nvSpPr>
        <p:spPr>
          <a:xfrm>
            <a:off x="3851920" y="607845"/>
            <a:ext cx="3600400" cy="1164972"/>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851920" y="774511"/>
            <a:ext cx="3600400" cy="646331"/>
          </a:xfrm>
          <a:prstGeom prst="rect">
            <a:avLst/>
          </a:prstGeom>
          <a:noFill/>
        </p:spPr>
        <p:txBody>
          <a:bodyPr wrap="square" lIns="91440" tIns="45720" rIns="91440" bIns="45720">
            <a:spAutoFit/>
          </a:bodyPr>
          <a:lstStyle/>
          <a:p>
            <a:pPr algn="ct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CIBERGRAFIA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Proceso alternativo"/>
          <p:cNvSpPr/>
          <p:nvPr/>
        </p:nvSpPr>
        <p:spPr>
          <a:xfrm>
            <a:off x="5508104" y="4149080"/>
            <a:ext cx="3456384" cy="2232248"/>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itchFamily="34" charset="0"/>
              <a:buChar char="•"/>
            </a:pPr>
            <a:r>
              <a:rPr lang="es-CO" dirty="0" smtClean="0">
                <a:hlinkClick r:id="rId3"/>
              </a:rPr>
              <a:t>https://en.wikipedia.org/wiki/Postob%C3%B3n</a:t>
            </a:r>
            <a:endParaRPr lang="es-CO" dirty="0" smtClean="0"/>
          </a:p>
          <a:p>
            <a:pPr marL="285750" indent="-285750">
              <a:buFont typeface="Arial" pitchFamily="34" charset="0"/>
              <a:buChar char="•"/>
            </a:pPr>
            <a:r>
              <a:rPr lang="es-CO" dirty="0" smtClean="0">
                <a:hlinkClick r:id="rId4"/>
              </a:rPr>
              <a:t>https://prezi.com/90q4hwiyvlaq/breve-resena-historica-de-postobon/</a:t>
            </a:r>
            <a:endParaRPr lang="es-CO" dirty="0" smtClean="0"/>
          </a:p>
          <a:p>
            <a:pPr marL="285750" indent="-285750">
              <a:buFont typeface="Arial" pitchFamily="34" charset="0"/>
              <a:buChar char="•"/>
            </a:pPr>
            <a:r>
              <a:rPr lang="es-CO" dirty="0">
                <a:hlinkClick r:id="rId5"/>
              </a:rPr>
              <a:t>http://www.postobon.com</a:t>
            </a:r>
            <a:r>
              <a:rPr lang="es-CO" dirty="0" smtClean="0">
                <a:hlinkClick r:id="rId5"/>
              </a:rPr>
              <a:t>/</a:t>
            </a:r>
            <a:endParaRPr lang="es-CO" dirty="0" smtClean="0"/>
          </a:p>
          <a:p>
            <a:pPr marL="285750" indent="-285750">
              <a:buFont typeface="Arial" pitchFamily="34" charset="0"/>
              <a:buChar char="•"/>
            </a:pPr>
            <a:endParaRPr lang="es-CO" dirty="0"/>
          </a:p>
        </p:txBody>
      </p:sp>
    </p:spTree>
    <p:extLst>
      <p:ext uri="{BB962C8B-B14F-4D97-AF65-F5344CB8AC3E}">
        <p14:creationId xmlns:p14="http://schemas.microsoft.com/office/powerpoint/2010/main" val="181669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 y="2946"/>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rectangular redondeada"/>
          <p:cNvSpPr/>
          <p:nvPr/>
        </p:nvSpPr>
        <p:spPr>
          <a:xfrm>
            <a:off x="4355976" y="4276737"/>
            <a:ext cx="2088232"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b="1" dirty="0" smtClean="0"/>
              <a:t>Net Profit  </a:t>
            </a:r>
            <a:r>
              <a:rPr lang="es-CO" dirty="0" smtClean="0"/>
              <a:t> </a:t>
            </a:r>
            <a:endParaRPr lang="es-CO" dirty="0"/>
          </a:p>
        </p:txBody>
      </p:sp>
      <p:sp>
        <p:nvSpPr>
          <p:cNvPr id="4" name="3 Rectángulo redondeado"/>
          <p:cNvSpPr/>
          <p:nvPr/>
        </p:nvSpPr>
        <p:spPr>
          <a:xfrm>
            <a:off x="4347236" y="4911945"/>
            <a:ext cx="2088232" cy="1368152"/>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err="1" smtClean="0"/>
              <a:t>It</a:t>
            </a:r>
            <a:r>
              <a:rPr lang="es-CO" dirty="0" smtClean="0"/>
              <a:t> </a:t>
            </a:r>
            <a:r>
              <a:rPr lang="es-CO" dirty="0" err="1" smtClean="0"/>
              <a:t>Is</a:t>
            </a:r>
            <a:r>
              <a:rPr lang="es-CO" dirty="0" smtClean="0"/>
              <a:t> </a:t>
            </a:r>
            <a:r>
              <a:rPr lang="es-CO" dirty="0" err="1" smtClean="0"/>
              <a:t>located</a:t>
            </a:r>
            <a:r>
              <a:rPr lang="es-CO" dirty="0" smtClean="0"/>
              <a:t> </a:t>
            </a:r>
            <a:r>
              <a:rPr lang="es-CO" dirty="0" smtClean="0"/>
              <a:t>in different cities of Colombia and San Andres Islands and Providence.</a:t>
            </a:r>
            <a:endParaRPr lang="es-CO" dirty="0"/>
          </a:p>
        </p:txBody>
      </p:sp>
      <p:sp>
        <p:nvSpPr>
          <p:cNvPr id="8" name="7 Llamada rectangular redondeada"/>
          <p:cNvSpPr/>
          <p:nvPr/>
        </p:nvSpPr>
        <p:spPr>
          <a:xfrm>
            <a:off x="6668545" y="4653136"/>
            <a:ext cx="2088232"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b="1" dirty="0" smtClean="0"/>
              <a:t>Turnover     </a:t>
            </a:r>
            <a:r>
              <a:rPr lang="es-CO" dirty="0" smtClean="0"/>
              <a:t> </a:t>
            </a:r>
            <a:endParaRPr lang="es-CO" dirty="0"/>
          </a:p>
        </p:txBody>
      </p:sp>
      <p:sp>
        <p:nvSpPr>
          <p:cNvPr id="18" name="17 Rectángulo redondeado"/>
          <p:cNvSpPr/>
          <p:nvPr/>
        </p:nvSpPr>
        <p:spPr>
          <a:xfrm>
            <a:off x="6652768" y="5301208"/>
            <a:ext cx="2088232" cy="1152128"/>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The annual turnover was 3,09  billions of pesos in year 2017. </a:t>
            </a:r>
            <a:endParaRPr lang="es-CO" dirty="0"/>
          </a:p>
        </p:txBody>
      </p:sp>
      <p:sp>
        <p:nvSpPr>
          <p:cNvPr id="24" name="23 Rectángulo redondeado"/>
          <p:cNvSpPr/>
          <p:nvPr/>
        </p:nvSpPr>
        <p:spPr>
          <a:xfrm>
            <a:off x="6475783" y="1708006"/>
            <a:ext cx="2088232" cy="875343"/>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It’s between 10.000 and 11.000 pesos. </a:t>
            </a:r>
            <a:endParaRPr lang="es-C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062" y="1052736"/>
            <a:ext cx="22256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Proceso alternativo"/>
          <p:cNvSpPr/>
          <p:nvPr/>
        </p:nvSpPr>
        <p:spPr>
          <a:xfrm>
            <a:off x="3296418" y="332656"/>
            <a:ext cx="2859758" cy="1375350"/>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075185" y="433755"/>
            <a:ext cx="3302223" cy="1200329"/>
          </a:xfrm>
          <a:prstGeom prst="rect">
            <a:avLst/>
          </a:prstGeom>
          <a:noFill/>
        </p:spPr>
        <p:txBody>
          <a:bodyPr wrap="square" lIns="91440" tIns="45720" rIns="91440" bIns="45720">
            <a:spAutoFit/>
          </a:bodyPr>
          <a:lstStyle/>
          <a:p>
            <a:pPr algn="ct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FINANCIAL</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REPORT</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2551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 y="2946"/>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Rectángulo redondeado"/>
          <p:cNvSpPr/>
          <p:nvPr/>
        </p:nvSpPr>
        <p:spPr>
          <a:xfrm>
            <a:off x="4932040" y="4141182"/>
            <a:ext cx="3596265" cy="2037950"/>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s-CO" dirty="0" smtClean="0"/>
              <a:t>Postobon S.A has a wide range of products including drinks and non-</a:t>
            </a:r>
            <a:r>
              <a:rPr lang="es-CO" dirty="0" err="1" smtClean="0"/>
              <a:t>alcoholic</a:t>
            </a:r>
            <a:r>
              <a:rPr lang="es-CO" dirty="0" smtClean="0"/>
              <a:t> (beer through is subsidiary central </a:t>
            </a:r>
            <a:r>
              <a:rPr lang="es-CO" dirty="0"/>
              <a:t>B</a:t>
            </a:r>
            <a:r>
              <a:rPr lang="es-CO" dirty="0" smtClean="0"/>
              <a:t>rewer Colombia), drinks fruit, water and other new generation (energizing and moisturizing.) </a:t>
            </a:r>
            <a:endParaRPr lang="es-CO" dirty="0"/>
          </a:p>
        </p:txBody>
      </p:sp>
      <p:sp>
        <p:nvSpPr>
          <p:cNvPr id="2" name="1 Proceso alternativo"/>
          <p:cNvSpPr/>
          <p:nvPr/>
        </p:nvSpPr>
        <p:spPr>
          <a:xfrm>
            <a:off x="3128727" y="410507"/>
            <a:ext cx="2254225" cy="922673"/>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2890223" y="515463"/>
            <a:ext cx="2731232" cy="646331"/>
          </a:xfrm>
          <a:prstGeom prst="rect">
            <a:avLst/>
          </a:prstGeom>
          <a:noFill/>
        </p:spPr>
        <p:txBody>
          <a:bodyPr wrap="square" lIns="91440" tIns="45720" rIns="91440" bIns="45720">
            <a:spAutoFit/>
          </a:bodyPr>
          <a:lstStyle/>
          <a:p>
            <a:pPr algn="ctr"/>
            <a:r>
              <a:rPr lang="es-E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PRODUCTS</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692696"/>
            <a:ext cx="2331808" cy="1891845"/>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12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 y="2946"/>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Rectángulo redondeado"/>
          <p:cNvSpPr/>
          <p:nvPr/>
        </p:nvSpPr>
        <p:spPr>
          <a:xfrm>
            <a:off x="4605420" y="3933056"/>
            <a:ext cx="3957731" cy="2808312"/>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itchFamily="34" charset="0"/>
              <a:buChar char="•"/>
            </a:pPr>
            <a:r>
              <a:rPr lang="en-US" sz="1400" dirty="0" smtClean="0"/>
              <a:t>The product quality. </a:t>
            </a:r>
          </a:p>
          <a:p>
            <a:pPr marL="285750" indent="-285750">
              <a:buFont typeface="Arial" pitchFamily="34" charset="0"/>
              <a:buChar char="•"/>
            </a:pPr>
            <a:r>
              <a:rPr lang="en-US" sz="1400" dirty="0" smtClean="0"/>
              <a:t>They take into account the opinion of the public. </a:t>
            </a:r>
          </a:p>
          <a:p>
            <a:pPr marL="285750" indent="-285750">
              <a:buFont typeface="Arial" pitchFamily="34" charset="0"/>
              <a:buChar char="•"/>
            </a:pPr>
            <a:r>
              <a:rPr lang="en-US" sz="1400" dirty="0" smtClean="0"/>
              <a:t>The promotions. </a:t>
            </a:r>
          </a:p>
          <a:p>
            <a:pPr marL="285750" indent="-285750">
              <a:buFont typeface="Arial" pitchFamily="34" charset="0"/>
              <a:buChar char="•"/>
            </a:pPr>
            <a:r>
              <a:rPr lang="en-US" sz="1400" dirty="0" smtClean="0"/>
              <a:t>Export </a:t>
            </a:r>
          </a:p>
          <a:p>
            <a:pPr marL="285750" indent="-285750">
              <a:buFont typeface="Arial" pitchFamily="34" charset="0"/>
              <a:buChar char="•"/>
            </a:pPr>
            <a:r>
              <a:rPr lang="en-US" sz="1400" dirty="0" smtClean="0"/>
              <a:t>They have different climates  present and are based on production. </a:t>
            </a:r>
          </a:p>
          <a:p>
            <a:pPr marL="285750" indent="-285750">
              <a:buFont typeface="Arial" pitchFamily="34" charset="0"/>
              <a:buChar char="•"/>
            </a:pPr>
            <a:r>
              <a:rPr lang="en-US" sz="1400" dirty="0" smtClean="0"/>
              <a:t>The infrastructure.</a:t>
            </a:r>
          </a:p>
          <a:p>
            <a:pPr marL="285750" indent="-285750">
              <a:buFont typeface="Arial" pitchFamily="34" charset="0"/>
              <a:buChar char="•"/>
            </a:pPr>
            <a:r>
              <a:rPr lang="en-US" sz="1400" dirty="0" smtClean="0"/>
              <a:t>Good administration. </a:t>
            </a:r>
          </a:p>
          <a:p>
            <a:pPr marL="285750" indent="-285750">
              <a:buFont typeface="Arial" pitchFamily="34" charset="0"/>
              <a:buChar char="•"/>
            </a:pPr>
            <a:r>
              <a:rPr lang="en-US" sz="1400" dirty="0" smtClean="0"/>
              <a:t>Customer service. </a:t>
            </a:r>
          </a:p>
          <a:p>
            <a:pPr marL="285750" indent="-285750">
              <a:buFont typeface="Arial" pitchFamily="34" charset="0"/>
              <a:buChar char="•"/>
            </a:pPr>
            <a:r>
              <a:rPr lang="en-US" sz="1400" dirty="0" smtClean="0"/>
              <a:t>The large production of supply. </a:t>
            </a:r>
          </a:p>
          <a:p>
            <a:pPr marL="285750" indent="-285750">
              <a:buFont typeface="Arial" pitchFamily="34" charset="0"/>
              <a:buChar char="•"/>
            </a:pPr>
            <a:r>
              <a:rPr lang="en-US" sz="1400" dirty="0" smtClean="0"/>
              <a:t>They have the environment in mind.</a:t>
            </a:r>
            <a:endParaRPr lang="es-CO" sz="1400" dirty="0"/>
          </a:p>
        </p:txBody>
      </p:sp>
      <p:sp>
        <p:nvSpPr>
          <p:cNvPr id="2" name="1 Proceso alternativo"/>
          <p:cNvSpPr/>
          <p:nvPr/>
        </p:nvSpPr>
        <p:spPr>
          <a:xfrm>
            <a:off x="3635896" y="532727"/>
            <a:ext cx="3459497" cy="1506325"/>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651773" y="644876"/>
            <a:ext cx="3481977" cy="1261884"/>
          </a:xfrm>
          <a:prstGeom prst="rect">
            <a:avLst/>
          </a:prstGeom>
          <a:noFill/>
        </p:spPr>
        <p:txBody>
          <a:bodyPr wrap="square" lIns="91440" tIns="45720" rIns="91440" bIns="45720">
            <a:spAutoFit/>
          </a:bodyPr>
          <a:lstStyle/>
          <a:p>
            <a:pPr algn="ct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SUCCESS</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REASONS</a:t>
            </a: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0734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 y="18257"/>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Proceso alternativo"/>
          <p:cNvSpPr/>
          <p:nvPr/>
        </p:nvSpPr>
        <p:spPr>
          <a:xfrm>
            <a:off x="3882962" y="620688"/>
            <a:ext cx="3600400" cy="1627333"/>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851920" y="972689"/>
            <a:ext cx="3600400" cy="923330"/>
          </a:xfrm>
          <a:prstGeom prst="rect">
            <a:avLst/>
          </a:prstGeom>
          <a:noFill/>
        </p:spPr>
        <p:txBody>
          <a:bodyPr wrap="square" lIns="91440" tIns="45720" rIns="91440" bIns="45720">
            <a:spAutoFit/>
          </a:bodyPr>
          <a:lstStyle/>
          <a:p>
            <a:pPr algn="ctr"/>
            <a:r>
              <a:rPr lang="es-ES"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HISTORY</a:t>
            </a: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Proceso alternativo"/>
          <p:cNvSpPr/>
          <p:nvPr/>
        </p:nvSpPr>
        <p:spPr>
          <a:xfrm>
            <a:off x="251520" y="1131897"/>
            <a:ext cx="2160240" cy="2232248"/>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s-CO" sz="1600" dirty="0" smtClean="0"/>
              <a:t>Gabriel Posada and Valerio Tobón (hence the name Postobón) began producing soft drinks in Medellín, Colombia. Your first product called "Cola-Champagne"</a:t>
            </a:r>
            <a:endParaRPr lang="es-CO" sz="1600" dirty="0"/>
          </a:p>
        </p:txBody>
      </p:sp>
      <p:sp>
        <p:nvSpPr>
          <p:cNvPr id="5" name="4 Llamada rectangular redondeada"/>
          <p:cNvSpPr/>
          <p:nvPr/>
        </p:nvSpPr>
        <p:spPr>
          <a:xfrm>
            <a:off x="395536" y="418802"/>
            <a:ext cx="1152128" cy="403772"/>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dirty="0" smtClean="0"/>
              <a:t>1904</a:t>
            </a:r>
            <a:endParaRPr lang="es-CO" dirty="0"/>
          </a:p>
        </p:txBody>
      </p:sp>
      <p:sp>
        <p:nvSpPr>
          <p:cNvPr id="8" name="7 Proceso alternativo"/>
          <p:cNvSpPr/>
          <p:nvPr/>
        </p:nvSpPr>
        <p:spPr>
          <a:xfrm>
            <a:off x="452023" y="4240623"/>
            <a:ext cx="1800200" cy="1656184"/>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This first product was distributed in a cart pulled by a donkey (called a porthole)</a:t>
            </a:r>
            <a:endParaRPr lang="es-CO" sz="1600" dirty="0"/>
          </a:p>
        </p:txBody>
      </p:sp>
      <p:sp>
        <p:nvSpPr>
          <p:cNvPr id="11" name="10 Llamada rectangular redondeada"/>
          <p:cNvSpPr/>
          <p:nvPr/>
        </p:nvSpPr>
        <p:spPr>
          <a:xfrm>
            <a:off x="2564463" y="2031997"/>
            <a:ext cx="1152128"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dirty="0" smtClean="0"/>
              <a:t>1906</a:t>
            </a:r>
            <a:endParaRPr lang="es-CO" dirty="0"/>
          </a:p>
        </p:txBody>
      </p:sp>
      <p:sp>
        <p:nvSpPr>
          <p:cNvPr id="12" name="11 Proceso alternativo"/>
          <p:cNvSpPr/>
          <p:nvPr/>
        </p:nvSpPr>
        <p:spPr>
          <a:xfrm>
            <a:off x="2462571" y="2668044"/>
            <a:ext cx="1906519" cy="2129107"/>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Posada </a:t>
            </a:r>
            <a:r>
              <a:rPr lang="en-US" sz="1600" dirty="0"/>
              <a:t>and Tobón decided to open two factories: the first was opened in 1906 in Manizales and the second in Cali in the same year.</a:t>
            </a:r>
            <a:endParaRPr lang="es-CO" sz="1600" dirty="0">
              <a:solidFill>
                <a:schemeClr val="tx1"/>
              </a:solidFill>
            </a:endParaRPr>
          </a:p>
        </p:txBody>
      </p:sp>
      <p:sp>
        <p:nvSpPr>
          <p:cNvPr id="15" name="14 Llamada rectangular redondeada"/>
          <p:cNvSpPr/>
          <p:nvPr/>
        </p:nvSpPr>
        <p:spPr>
          <a:xfrm>
            <a:off x="2733775" y="5022719"/>
            <a:ext cx="1152128"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dirty="0" smtClean="0"/>
              <a:t>1917</a:t>
            </a:r>
            <a:endParaRPr lang="es-CO" dirty="0"/>
          </a:p>
        </p:txBody>
      </p:sp>
      <p:sp>
        <p:nvSpPr>
          <p:cNvPr id="16" name="15 Llamada rectangular redondeada"/>
          <p:cNvSpPr/>
          <p:nvPr/>
        </p:nvSpPr>
        <p:spPr>
          <a:xfrm>
            <a:off x="4499992" y="3980656"/>
            <a:ext cx="1152128"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dirty="0" smtClean="0"/>
              <a:t>1918 </a:t>
            </a:r>
            <a:endParaRPr lang="es-CO" dirty="0"/>
          </a:p>
        </p:txBody>
      </p:sp>
      <p:sp>
        <p:nvSpPr>
          <p:cNvPr id="17" name="16 Llamada rectangular redondeada"/>
          <p:cNvSpPr/>
          <p:nvPr/>
        </p:nvSpPr>
        <p:spPr>
          <a:xfrm>
            <a:off x="7423214" y="4005064"/>
            <a:ext cx="1152128"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dirty="0" smtClean="0"/>
              <a:t>2006</a:t>
            </a:r>
            <a:endParaRPr lang="es-CO" dirty="0"/>
          </a:p>
        </p:txBody>
      </p:sp>
      <p:sp>
        <p:nvSpPr>
          <p:cNvPr id="18" name="17 Llamada rectangular redondeada"/>
          <p:cNvSpPr/>
          <p:nvPr/>
        </p:nvSpPr>
        <p:spPr>
          <a:xfrm>
            <a:off x="5868144" y="3977581"/>
            <a:ext cx="1152128" cy="432048"/>
          </a:xfrm>
          <a:prstGeom prst="wedgeRoundRectCallout">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CO" dirty="0" smtClean="0"/>
              <a:t>1970 </a:t>
            </a:r>
            <a:endParaRPr lang="es-CO" dirty="0"/>
          </a:p>
        </p:txBody>
      </p:sp>
      <p:sp>
        <p:nvSpPr>
          <p:cNvPr id="13" name="12 Rectángulo redondeado"/>
          <p:cNvSpPr/>
          <p:nvPr/>
        </p:nvSpPr>
        <p:spPr>
          <a:xfrm>
            <a:off x="2586167" y="5589240"/>
            <a:ext cx="1387415" cy="1152128"/>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Launch of "pepsi cola flavor agua mora"</a:t>
            </a:r>
            <a:endParaRPr lang="es-CO" sz="1600" dirty="0"/>
          </a:p>
        </p:txBody>
      </p:sp>
      <p:sp>
        <p:nvSpPr>
          <p:cNvPr id="19" name="18 Flecha abajo"/>
          <p:cNvSpPr/>
          <p:nvPr/>
        </p:nvSpPr>
        <p:spPr>
          <a:xfrm>
            <a:off x="1187624" y="3501008"/>
            <a:ext cx="144016" cy="504056"/>
          </a:xfrm>
          <a:prstGeom prst="downArrow">
            <a:avLst/>
          </a:prstGeom>
          <a:ln w="28575">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22" name="21 Rectángulo redondeado"/>
          <p:cNvSpPr/>
          <p:nvPr/>
        </p:nvSpPr>
        <p:spPr>
          <a:xfrm>
            <a:off x="7423213" y="4643843"/>
            <a:ext cx="1387415" cy="1458743"/>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600" dirty="0" smtClean="0"/>
              <a:t>Acquired the juice brand Tutti Frutti from Bavaria.</a:t>
            </a:r>
            <a:endParaRPr lang="es-CO" sz="1600" dirty="0"/>
          </a:p>
        </p:txBody>
      </p:sp>
      <p:sp>
        <p:nvSpPr>
          <p:cNvPr id="23" name="22 Rectángulo redondeado"/>
          <p:cNvSpPr/>
          <p:nvPr/>
        </p:nvSpPr>
        <p:spPr>
          <a:xfrm>
            <a:off x="5868144" y="4643843"/>
            <a:ext cx="1387415" cy="1731014"/>
          </a:xfrm>
          <a:prstGeom prst="roundRect">
            <a:avLst>
              <a:gd name="adj" fmla="val 15668"/>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acquired the right to manufacture and market Pepsi Cola and Canada Dry beverages in the country.</a:t>
            </a:r>
            <a:endParaRPr lang="es-CO" sz="1400" dirty="0"/>
          </a:p>
        </p:txBody>
      </p:sp>
      <p:sp>
        <p:nvSpPr>
          <p:cNvPr id="24" name="23 Rectángulo redondeado"/>
          <p:cNvSpPr/>
          <p:nvPr/>
        </p:nvSpPr>
        <p:spPr>
          <a:xfrm>
            <a:off x="4499992" y="4612261"/>
            <a:ext cx="1249316" cy="1697059"/>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launched </a:t>
            </a:r>
            <a:r>
              <a:rPr lang="en-US" sz="1600" dirty="0"/>
              <a:t>the brand of carbonated water "</a:t>
            </a:r>
            <a:r>
              <a:rPr lang="en-US" sz="1600" dirty="0" smtClean="0"/>
              <a:t>Brittany”</a:t>
            </a:r>
            <a:endParaRPr lang="es-CO" sz="1600" dirty="0"/>
          </a:p>
        </p:txBody>
      </p:sp>
    </p:spTree>
    <p:extLst>
      <p:ext uri="{BB962C8B-B14F-4D97-AF65-F5344CB8AC3E}">
        <p14:creationId xmlns:p14="http://schemas.microsoft.com/office/powerpoint/2010/main" val="420060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Rectángulo redondeado"/>
          <p:cNvSpPr/>
          <p:nvPr/>
        </p:nvSpPr>
        <p:spPr>
          <a:xfrm>
            <a:off x="2816256" y="203352"/>
            <a:ext cx="5860200" cy="2793600"/>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fontAlgn="base"/>
            <a:r>
              <a:rPr lang="es-CO" dirty="0"/>
              <a:t> </a:t>
            </a:r>
          </a:p>
          <a:p>
            <a:pPr fontAlgn="base"/>
            <a:r>
              <a:rPr lang="es-CO" sz="1600" dirty="0"/>
              <a:t>Fortalecer el liderazgo en el desarrollo, producción, mercadeo y ventas de bebidas refrescantes no alcohólicas, para satisfacer los gustos y necesidades de los consumidores, superando sus expectativas mediante la innovación, la calidad y la excelencia en el servicio. Generamos oportunidades de desarrollo profesional y personal apoyándonos en el talento humano organizado en equipos alrededor de los procesos. Trabajamos con los proveedores para convertirlos en nuestros socios comerciales. Contribuimos decisivamente al crecimiento económico de la Organización Ardila Lülle y del País, actuando con responsabilidad frente al medio ambiente y la sociedad.</a:t>
            </a:r>
          </a:p>
          <a:p>
            <a:pPr algn="ctr"/>
            <a:endParaRPr lang="es-CO" dirty="0"/>
          </a:p>
        </p:txBody>
      </p:sp>
      <p:sp>
        <p:nvSpPr>
          <p:cNvPr id="2" name="1 Proceso alternativo"/>
          <p:cNvSpPr/>
          <p:nvPr/>
        </p:nvSpPr>
        <p:spPr>
          <a:xfrm>
            <a:off x="323528" y="203353"/>
            <a:ext cx="2254225" cy="922673"/>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85024" y="273656"/>
            <a:ext cx="2731232" cy="646331"/>
          </a:xfrm>
          <a:prstGeom prst="rect">
            <a:avLst/>
          </a:prstGeom>
          <a:noFill/>
        </p:spPr>
        <p:txBody>
          <a:bodyPr wrap="square" lIns="91440" tIns="45720" rIns="91440" bIns="45720">
            <a:spAutoFit/>
          </a:bodyPr>
          <a:lstStyle/>
          <a:p>
            <a:pPr algn="ctr"/>
            <a:r>
              <a:rPr lang="es-E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MISSION</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Proceso alternativo"/>
          <p:cNvSpPr/>
          <p:nvPr/>
        </p:nvSpPr>
        <p:spPr>
          <a:xfrm>
            <a:off x="4932040" y="4005064"/>
            <a:ext cx="3456384" cy="2736304"/>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The importance that postobon has for product quality and excellent customer service is highlighted, as well as for generating great opportunities by leaning on organized human talent and for working directly with its suppliers offering a quality product to the public. his responsibility to the environment and society.</a:t>
            </a:r>
            <a:r>
              <a:rPr lang="es-CO" sz="1600" dirty="0" smtClean="0"/>
              <a:t>  </a:t>
            </a:r>
            <a:endParaRPr lang="es-CO" sz="1600" dirty="0"/>
          </a:p>
        </p:txBody>
      </p:sp>
    </p:spTree>
    <p:extLst>
      <p:ext uri="{BB962C8B-B14F-4D97-AF65-F5344CB8AC3E}">
        <p14:creationId xmlns:p14="http://schemas.microsoft.com/office/powerpoint/2010/main" val="374928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Rectángulo redondeado"/>
          <p:cNvSpPr/>
          <p:nvPr/>
        </p:nvSpPr>
        <p:spPr>
          <a:xfrm>
            <a:off x="3203848" y="203352"/>
            <a:ext cx="4968552" cy="2002793"/>
          </a:xfrm>
          <a:prstGeom prst="roundRect">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fontAlgn="base"/>
            <a:r>
              <a:rPr lang="es-CO" dirty="0"/>
              <a:t> </a:t>
            </a:r>
          </a:p>
          <a:p>
            <a:pPr fontAlgn="base"/>
            <a:r>
              <a:rPr lang="es-CO" dirty="0" smtClean="0"/>
              <a:t>Ser </a:t>
            </a:r>
            <a:r>
              <a:rPr lang="es-CO" dirty="0"/>
              <a:t>una Compañía Multilatina, con operaciones propias en el continente, reconocida por su dinamismo en innovar, desarrollar y ofrecer bebidas no alcohólicas de calidad, penetrando otros mercados e incursionando en otras categorías de producto.</a:t>
            </a:r>
          </a:p>
          <a:p>
            <a:pPr algn="ctr"/>
            <a:endParaRPr lang="es-CO" dirty="0"/>
          </a:p>
        </p:txBody>
      </p:sp>
      <p:sp>
        <p:nvSpPr>
          <p:cNvPr id="2" name="1 Proceso alternativo"/>
          <p:cNvSpPr/>
          <p:nvPr/>
        </p:nvSpPr>
        <p:spPr>
          <a:xfrm>
            <a:off x="323528" y="203353"/>
            <a:ext cx="2254225" cy="922673"/>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85024" y="273656"/>
            <a:ext cx="2731232" cy="646331"/>
          </a:xfrm>
          <a:prstGeom prst="rect">
            <a:avLst/>
          </a:prstGeom>
          <a:noFill/>
        </p:spPr>
        <p:txBody>
          <a:bodyPr wrap="square" lIns="91440" tIns="45720" rIns="91440" bIns="45720">
            <a:spAutoFit/>
          </a:bodyPr>
          <a:lstStyle/>
          <a:p>
            <a:pPr algn="ctr"/>
            <a:r>
              <a:rPr lang="es-E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VISION</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Proceso alternativo"/>
          <p:cNvSpPr/>
          <p:nvPr/>
        </p:nvSpPr>
        <p:spPr>
          <a:xfrm>
            <a:off x="5508104" y="4365104"/>
            <a:ext cx="3456384" cy="2016224"/>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The importance of postobon for offering quality products is highlighted, also for being an innovative company penetrating other markets and big having a variety of products.</a:t>
            </a:r>
            <a:endParaRPr lang="es-CO" dirty="0"/>
          </a:p>
        </p:txBody>
      </p:sp>
    </p:spTree>
    <p:extLst>
      <p:ext uri="{BB962C8B-B14F-4D97-AF65-F5344CB8AC3E}">
        <p14:creationId xmlns:p14="http://schemas.microsoft.com/office/powerpoint/2010/main" val="122822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Proceso alternativo"/>
          <p:cNvSpPr/>
          <p:nvPr/>
        </p:nvSpPr>
        <p:spPr>
          <a:xfrm>
            <a:off x="3851920" y="607844"/>
            <a:ext cx="3600400" cy="1627333"/>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851920" y="761328"/>
            <a:ext cx="3600400" cy="1200329"/>
          </a:xfrm>
          <a:prstGeom prst="rect">
            <a:avLst/>
          </a:prstGeom>
          <a:noFill/>
        </p:spPr>
        <p:txBody>
          <a:bodyPr wrap="square" lIns="91440" tIns="45720" rIns="91440" bIns="45720">
            <a:spAutoFit/>
          </a:bodyPr>
          <a:lstStyle/>
          <a:p>
            <a:pPr algn="ct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SOCIAL</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RESPONSABILITY</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Proceso alternativo"/>
          <p:cNvSpPr/>
          <p:nvPr/>
        </p:nvSpPr>
        <p:spPr>
          <a:xfrm>
            <a:off x="5508104" y="4365104"/>
            <a:ext cx="3456384" cy="2016224"/>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dirty="0" err="1" smtClean="0"/>
              <a:t>Postobon</a:t>
            </a:r>
            <a:r>
              <a:rPr lang="en-US" dirty="0" smtClean="0"/>
              <a:t> </a:t>
            </a:r>
            <a:r>
              <a:rPr lang="en-US" dirty="0" smtClean="0"/>
              <a:t>invests in</a:t>
            </a:r>
            <a:r>
              <a:rPr lang="en-US" dirty="0" smtClean="0"/>
              <a:t> </a:t>
            </a:r>
            <a:r>
              <a:rPr lang="en-US" dirty="0" smtClean="0"/>
              <a:t>infrastructure, to have current sustainability criteria that optimize the use of resources (less </a:t>
            </a:r>
            <a:r>
              <a:rPr lang="en-US" dirty="0" smtClean="0"/>
              <a:t>waste water, </a:t>
            </a:r>
            <a:r>
              <a:rPr lang="en-US" dirty="0" smtClean="0"/>
              <a:t>use of recyclable raw material)</a:t>
            </a:r>
            <a:endParaRPr lang="es-CO" dirty="0"/>
          </a:p>
        </p:txBody>
      </p:sp>
    </p:spTree>
    <p:extLst>
      <p:ext uri="{BB962C8B-B14F-4D97-AF65-F5344CB8AC3E}">
        <p14:creationId xmlns:p14="http://schemas.microsoft.com/office/powerpoint/2010/main" val="203085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Proceso alternativo"/>
          <p:cNvSpPr/>
          <p:nvPr/>
        </p:nvSpPr>
        <p:spPr>
          <a:xfrm>
            <a:off x="3851920" y="607844"/>
            <a:ext cx="3600400" cy="1627333"/>
          </a:xfrm>
          <a:prstGeom prst="flowChartAlternateProcess">
            <a:avLst/>
          </a:prstGeom>
          <a:ln w="381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851920" y="761328"/>
            <a:ext cx="3600400" cy="1200329"/>
          </a:xfrm>
          <a:prstGeom prst="rect">
            <a:avLst/>
          </a:prstGeom>
          <a:noFill/>
        </p:spPr>
        <p:txBody>
          <a:bodyPr wrap="square" lIns="91440" tIns="45720" rIns="91440" bIns="45720">
            <a:spAutoFit/>
          </a:bodyPr>
          <a:lstStyle/>
          <a:p>
            <a:pPr algn="ct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SOCIAL</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RESPONSABILITY</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Proceso alternativo"/>
          <p:cNvSpPr/>
          <p:nvPr/>
        </p:nvSpPr>
        <p:spPr>
          <a:xfrm>
            <a:off x="5508104" y="4149080"/>
            <a:ext cx="3456384" cy="2232248"/>
          </a:xfrm>
          <a:prstGeom prst="flowChartAlternateProcess">
            <a:avLst/>
          </a:prstGeom>
          <a:ln w="28575">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Postobon focuses on the current care of the environment with the reduction of carbon dioxide one of the main objectives, acquired 52 trucks of low level in polluting emissions and also contributes to healthy mobility.</a:t>
            </a:r>
            <a:endParaRPr lang="es-CO" dirty="0"/>
          </a:p>
        </p:txBody>
      </p:sp>
    </p:spTree>
    <p:extLst>
      <p:ext uri="{BB962C8B-B14F-4D97-AF65-F5344CB8AC3E}">
        <p14:creationId xmlns:p14="http://schemas.microsoft.com/office/powerpoint/2010/main" val="5654767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557</Words>
  <Application>Microsoft Office PowerPoint</Application>
  <PresentationFormat>Presentación en pantalla (4:3)</PresentationFormat>
  <Paragraphs>60</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APRENDIZ</cp:lastModifiedBy>
  <cp:revision>25</cp:revision>
  <dcterms:created xsi:type="dcterms:W3CDTF">2018-06-17T20:52:39Z</dcterms:created>
  <dcterms:modified xsi:type="dcterms:W3CDTF">2018-06-22T13:52:28Z</dcterms:modified>
</cp:coreProperties>
</file>